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94" r:id="rId3"/>
    <p:sldId id="367" r:id="rId4"/>
    <p:sldId id="368" r:id="rId6"/>
    <p:sldId id="304" r:id="rId7"/>
    <p:sldId id="396" r:id="rId8"/>
    <p:sldId id="397" r:id="rId9"/>
    <p:sldId id="399" r:id="rId10"/>
    <p:sldId id="398" r:id="rId11"/>
    <p:sldId id="400" r:id="rId12"/>
    <p:sldId id="395" r:id="rId13"/>
    <p:sldId id="402" r:id="rId14"/>
    <p:sldId id="401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288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4CC"/>
    <a:srgbClr val="FFFFFF"/>
    <a:srgbClr val="05387E"/>
    <a:srgbClr val="568D11"/>
    <a:srgbClr val="70BA16"/>
    <a:srgbClr val="82D81A"/>
    <a:srgbClr val="61A113"/>
    <a:srgbClr val="E09320"/>
    <a:srgbClr val="4A99E8"/>
    <a:srgbClr val="1E8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684" y="108"/>
      </p:cViewPr>
      <p:guideLst>
        <p:guide orient="horz" pos="1710"/>
        <p:guide pos="28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18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4" Type="http://schemas.openxmlformats.org/officeDocument/2006/relationships/notesSlide" Target="../notesSlides/notesSlide9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9.png"/><Relationship Id="rId10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wmf"/><Relationship Id="rId8" Type="http://schemas.openxmlformats.org/officeDocument/2006/relationships/oleObject" Target="../embeddings/oleObject6.bin"/><Relationship Id="rId7" Type="http://schemas.openxmlformats.org/officeDocument/2006/relationships/image" Target="../media/image27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3" Type="http://schemas.openxmlformats.org/officeDocument/2006/relationships/notesSlide" Target="../notesSlides/notesSlide14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5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5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16.xml"/><Relationship Id="rId10" Type="http://schemas.openxmlformats.org/officeDocument/2006/relationships/vmlDrawing" Target="../drawings/vmlDrawing4.v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37977" y="3080245"/>
            <a:ext cx="3662069" cy="71562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22"/>
          <p:cNvSpPr txBox="1"/>
          <p:nvPr/>
        </p:nvSpPr>
        <p:spPr>
          <a:xfrm>
            <a:off x="2218690" y="1360488"/>
            <a:ext cx="5060315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计算机图形学基础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2093501" y="2191489"/>
            <a:ext cx="4956999" cy="337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Fundamentals of Computer Graphics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70913" y="3036102"/>
            <a:ext cx="864096" cy="749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分享人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安泓郡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20736" y="3947531"/>
            <a:ext cx="29025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Javanese Text" panose="02000000000000000000" charset="0"/>
                <a:cs typeface="Javanese Text" panose="02000000000000000000" charset="0"/>
              </a:rPr>
              <a:t>an.hongjun@foxmail.com</a:t>
            </a:r>
            <a:endParaRPr lang="zh-CN" altLang="en-US" sz="16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760002" y="2715766"/>
            <a:ext cx="561801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067944" y="3101799"/>
            <a:ext cx="22191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ACoTAI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Lab, Dalian Maritime University</a:t>
            </a:r>
            <a:endParaRPr lang="en-US" altLang="zh-CN" sz="1200" dirty="0">
              <a:latin typeface="Rockwell Condensed" panose="02060603050405020104" charset="0"/>
              <a:cs typeface="Rockwell Condensed" panose="020606030504050201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ICDC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department, </a:t>
            </a: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Dianhang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Association</a:t>
            </a:r>
            <a:endParaRPr lang="zh-CN" altLang="en-US" sz="1200" dirty="0">
              <a:latin typeface="Rockwell Condensed" panose="02060603050405020104" charset="0"/>
              <a:cs typeface="Rockwell Condensed" panose="02060603050405020104" charset="0"/>
            </a:endParaRPr>
          </a:p>
        </p:txBody>
      </p:sp>
      <p:sp>
        <p:nvSpPr>
          <p:cNvPr id="24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6" name="矩形 25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29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179070" y="699135"/>
            <a:ext cx="187325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Chapter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1-2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2929937"/>
            <a:chOff x="2954339" y="1279908"/>
            <a:chExt cx="7162269" cy="2758122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2343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构建一个线性组合，建立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颜色空间到灰度空间的投影。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平均分量算法：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心理学算法：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703829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颜色空间的转换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1230" y="1779270"/>
          <a:ext cx="3609975" cy="63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2438400" imgH="431800" progId="Equation.KSEE3">
                  <p:embed/>
                </p:oleObj>
              </mc:Choice>
              <mc:Fallback>
                <p:oleObj name="" r:id="rId4" imgW="24384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230" y="1779270"/>
                        <a:ext cx="3609975" cy="63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26540" y="2959735"/>
          <a:ext cx="2499995" cy="58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1688465" imgH="393700" progId="Equation.KSEE3">
                  <p:embed/>
                </p:oleObj>
              </mc:Choice>
              <mc:Fallback>
                <p:oleObj name="" r:id="rId6" imgW="1688465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6540" y="2959735"/>
                        <a:ext cx="2499995" cy="58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71550" y="4109403"/>
          <a:ext cx="3609975" cy="30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8" imgW="2438400" imgH="203200" progId="Equation.KSEE3">
                  <p:embed/>
                </p:oleObj>
              </mc:Choice>
              <mc:Fallback>
                <p:oleObj name="" r:id="rId8" imgW="2438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1550" y="4109403"/>
                        <a:ext cx="3609975" cy="30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035" y="1059180"/>
            <a:ext cx="2504440" cy="1879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3850" y="3579495"/>
            <a:ext cx="3520440" cy="1050290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>
            <a:off x="7019925" y="3075940"/>
            <a:ext cx="28829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36930" y="934720"/>
            <a:ext cx="26028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：颜色空间的转换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" y="1303020"/>
            <a:ext cx="3462020" cy="3375660"/>
          </a:xfrm>
          <a:prstGeom prst="rect">
            <a:avLst/>
          </a:prstGeom>
        </p:spPr>
      </p:pic>
      <p:pic>
        <p:nvPicPr>
          <p:cNvPr id="9" name="图片 8" descr="EXP-03"/>
          <p:cNvPicPr>
            <a:picLocks noChangeAspect="1"/>
          </p:cNvPicPr>
          <p:nvPr/>
        </p:nvPicPr>
        <p:blipFill>
          <a:blip r:embed="rId5"/>
          <a:srcRect l="5547" t="7755" r="7365" b="6180"/>
          <a:stretch>
            <a:fillRect/>
          </a:stretch>
        </p:blipFill>
        <p:spPr>
          <a:xfrm>
            <a:off x="4787900" y="749935"/>
            <a:ext cx="3907790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1250997"/>
            <a:chOff x="2954339" y="1279908"/>
            <a:chExt cx="7162269" cy="1177637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这是一个从低维空间到高维空间的映射，不是轻易能通过线性运算得出的。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可以借助深度学习的工具，介绍一种技术方案：DeOldify：https://github.com/jantic/DeOldify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3671605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拓展：能否将灰度图转换成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" y="2355850"/>
            <a:ext cx="3524885" cy="2289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510" y="2355850"/>
            <a:ext cx="3212465" cy="2341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96293"/>
            <a:ext cx="3228536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309420"/>
            <a:ext cx="1661160" cy="5302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996293"/>
            <a:ext cx="305972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3773158" y="2399999"/>
            <a:ext cx="8039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3773158" y="2727415"/>
            <a:ext cx="13754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线性插值法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5795471" y="2398719"/>
            <a:ext cx="15659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双线性插值法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773158" y="1878865"/>
            <a:ext cx="3963887" cy="375920"/>
            <a:chOff x="3773160" y="1247148"/>
            <a:chExt cx="3963887" cy="375920"/>
          </a:xfrm>
        </p:grpSpPr>
        <p:sp>
          <p:nvSpPr>
            <p:cNvPr id="31" name="TextBox 4"/>
            <p:cNvSpPr txBox="1"/>
            <p:nvPr/>
          </p:nvSpPr>
          <p:spPr>
            <a:xfrm>
              <a:off x="3773160" y="1247148"/>
              <a:ext cx="2386330" cy="37592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Bilinear Interpolation</a:t>
              </a:r>
              <a:endPara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228287" y="1247296"/>
              <a:ext cx="1508760" cy="34544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双线性插值法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825914" y="3306883"/>
            <a:ext cx="5319000" cy="200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26" grpId="0"/>
      <p:bldP spid="27" grpId="0"/>
      <p:bldP spid="28" grpId="0"/>
      <p:bldP spid="3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如何将一个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500x500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的图像变成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250x250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的图像？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577587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引入：图像尺度变换问题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" y="1779270"/>
            <a:ext cx="2854960" cy="2854960"/>
          </a:xfrm>
          <a:prstGeom prst="rect">
            <a:avLst/>
          </a:prstGeom>
        </p:spPr>
      </p:pic>
      <p:pic>
        <p:nvPicPr>
          <p:cNvPr id="4" name="图片 3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90" y="2446655"/>
            <a:ext cx="1520190" cy="152019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83710" y="3066415"/>
            <a:ext cx="144018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1250997"/>
            <a:chOff x="2954339" y="1279908"/>
            <a:chExt cx="7162269" cy="1177637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新图像与原图像，存在一定的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1:2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的整数比例关系。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一种可行的解决方案：让新图像         处的像素值，等于原图像           处的像素值。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577587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引入：图像尺度变换问题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9160" y="3363595"/>
          <a:ext cx="3040380" cy="40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4" imgW="1511300" imgH="203200" progId="Equation.KSEE3">
                  <p:embed/>
                </p:oleObj>
              </mc:Choice>
              <mc:Fallback>
                <p:oleObj name="" r:id="rId4" imgW="15113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160" y="3363595"/>
                        <a:ext cx="3040380" cy="408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59430" y="1923415"/>
          <a:ext cx="368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6" imgW="368300" imgH="203200" progId="Equation.KSEE3">
                  <p:embed/>
                </p:oleObj>
              </mc:Choice>
              <mc:Fallback>
                <p:oleObj name="" r:id="rId6" imgW="368300" imgH="203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59430" y="1923415"/>
                        <a:ext cx="3683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95875" y="1923415"/>
          <a:ext cx="508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8" imgW="508000" imgH="203200" progId="Equation.KSEE3">
                  <p:embed/>
                </p:oleObj>
              </mc:Choice>
              <mc:Fallback>
                <p:oleObj name="" r:id="rId8" imgW="508000" imgH="203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95875" y="1923415"/>
                        <a:ext cx="508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Lenn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2015" y="2571750"/>
            <a:ext cx="2103755" cy="2103755"/>
          </a:xfrm>
          <a:prstGeom prst="rect">
            <a:avLst/>
          </a:prstGeom>
        </p:spPr>
      </p:pic>
      <p:pic>
        <p:nvPicPr>
          <p:cNvPr id="10" name="图片 9" descr="Lenn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0525" y="2787650"/>
            <a:ext cx="836930" cy="83693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4200525" y="2787650"/>
            <a:ext cx="76200" cy="76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960745" y="2571750"/>
            <a:ext cx="143510" cy="1435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3" idx="2"/>
            <a:endCxn id="12" idx="6"/>
          </p:cNvCxnSpPr>
          <p:nvPr/>
        </p:nvCxnSpPr>
        <p:spPr>
          <a:xfrm flipH="1">
            <a:off x="4348480" y="2643505"/>
            <a:ext cx="1684020" cy="1822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如何将一个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500x500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的图像变成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200x300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的图像？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140708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换一个变换尺度呢？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" y="1779270"/>
            <a:ext cx="2854960" cy="2854960"/>
          </a:xfrm>
          <a:prstGeom prst="rect">
            <a:avLst/>
          </a:prstGeom>
        </p:spPr>
      </p:pic>
      <p:pic>
        <p:nvPicPr>
          <p:cNvPr id="4" name="图片 3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90" y="2446655"/>
            <a:ext cx="521970" cy="152019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83710" y="3066415"/>
            <a:ext cx="144018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64455" y="1203008"/>
          <a:ext cx="339725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1688465" imgH="393700" progId="Equation.KSEE3">
                  <p:embed/>
                </p:oleObj>
              </mc:Choice>
              <mc:Fallback>
                <p:oleObj name="" r:id="rId5" imgW="1688465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4455" y="1203008"/>
                        <a:ext cx="3397250" cy="7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如何将一个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500x500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的图像变成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200x300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的图像？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140708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换一个变换尺度呢？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" y="1779270"/>
            <a:ext cx="2854960" cy="2854960"/>
          </a:xfrm>
          <a:prstGeom prst="rect">
            <a:avLst/>
          </a:prstGeom>
        </p:spPr>
      </p:pic>
      <p:pic>
        <p:nvPicPr>
          <p:cNvPr id="4" name="图片 3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90" y="2446655"/>
            <a:ext cx="521970" cy="152019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83710" y="3066415"/>
            <a:ext cx="144018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64455" y="1203008"/>
          <a:ext cx="339725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1688465" imgH="393700" progId="Equation.KSEE3">
                  <p:embed/>
                </p:oleObj>
              </mc:Choice>
              <mc:Fallback>
                <p:oleObj name="" r:id="rId5" imgW="1688465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4455" y="1203008"/>
                        <a:ext cx="3397250" cy="7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44043" y="2427605"/>
          <a:ext cx="169799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7" imgW="1524000" imgH="393700" progId="Equation.KSEE3">
                  <p:embed/>
                </p:oleObj>
              </mc:Choice>
              <mc:Fallback>
                <p:oleObj name="" r:id="rId7" imgW="15240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44043" y="2427605"/>
                        <a:ext cx="169799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/>
        </p:nvSpPr>
        <p:spPr>
          <a:xfrm>
            <a:off x="7442835" y="4010660"/>
            <a:ext cx="144145" cy="1441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100060" y="4010660"/>
            <a:ext cx="144145" cy="14414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100060" y="3473450"/>
            <a:ext cx="144145" cy="1441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51725" y="3473450"/>
            <a:ext cx="144145" cy="144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75525" y="307594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12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28305" y="307594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13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44360" y="340741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062470" y="3354705"/>
            <a:ext cx="161353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7235825" y="3077845"/>
            <a:ext cx="13335" cy="1365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944360" y="393954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48395" y="321945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i="1">
                <a:latin typeface="Times New Roman" panose="02020603050405020304" charset="0"/>
                <a:ea typeface="华文宋体" panose="02010600040101010101" pitchFamily="2" charset="-122"/>
                <a:cs typeface="Times New Roman" panose="02020603050405020304" charset="0"/>
              </a:rPr>
              <a:t>x</a:t>
            </a:r>
            <a:endParaRPr lang="en-US" altLang="zh-CN" sz="1200" i="1">
              <a:latin typeface="Times New Roman" panose="02020603050405020304" charset="0"/>
              <a:ea typeface="华文宋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91680" y="4512945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i="1">
                <a:latin typeface="Times New Roman" panose="02020603050405020304" charset="0"/>
                <a:ea typeface="华文宋体" panose="02010600040101010101" pitchFamily="2" charset="-122"/>
                <a:cs typeface="Times New Roman" panose="02020603050405020304" charset="0"/>
              </a:rPr>
              <a:t>y</a:t>
            </a:r>
            <a:endParaRPr lang="en-US" altLang="zh-CN" sz="1200" i="1">
              <a:latin typeface="Times New Roman" panose="02020603050405020304" charset="0"/>
              <a:ea typeface="华文宋体" panose="02010600040101010101" pitchFamily="2" charset="-122"/>
              <a:cs typeface="Times New Roman" panose="0202060305040502030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852920" y="3931920"/>
            <a:ext cx="1895475" cy="69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7884160" y="3032760"/>
            <a:ext cx="8890" cy="1482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811770" y="3867785"/>
            <a:ext cx="144145" cy="144145"/>
          </a:xfrm>
          <a:prstGeom prst="ellipse">
            <a:avLst/>
          </a:prstGeom>
          <a:noFill/>
          <a:ln w="952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908925" y="368935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？</a:t>
            </a:r>
            <a:endParaRPr lang="zh-CN" altLang="en-US" sz="1200">
              <a:solidFill>
                <a:srgbClr val="FF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1011603"/>
            <a:chOff x="2954339" y="1279908"/>
            <a:chExt cx="7162269" cy="952281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537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在数学的数值分析领域中，内插，或称插值，是一种通过已知的、离散的数据点，在范围内推求新数据点的过程或方法。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04851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插值问题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80" y="2067560"/>
            <a:ext cx="5770245" cy="2511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（板书）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26695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线性插值法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8"/>
          <p:cNvSpPr txBox="1"/>
          <p:nvPr/>
        </p:nvSpPr>
        <p:spPr>
          <a:xfrm>
            <a:off x="1278956" y="2635553"/>
            <a:ext cx="312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3094895" y="22035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8"/>
          <p:cNvSpPr txBox="1"/>
          <p:nvPr/>
        </p:nvSpPr>
        <p:spPr>
          <a:xfrm>
            <a:off x="5099227" y="198964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图像及其数字化表征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645592" y="1922919"/>
            <a:ext cx="452678" cy="523220"/>
            <a:chOff x="3530409" y="2047768"/>
            <a:chExt cx="452678" cy="523220"/>
          </a:xfrm>
        </p:grpSpPr>
        <p:sp>
          <p:nvSpPr>
            <p:cNvPr id="16" name="文本框 16"/>
            <p:cNvSpPr txBox="1"/>
            <p:nvPr/>
          </p:nvSpPr>
          <p:spPr>
            <a:xfrm>
              <a:off x="3530409" y="204776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4"/>
          <p:cNvSpPr txBox="1"/>
          <p:nvPr/>
        </p:nvSpPr>
        <p:spPr>
          <a:xfrm>
            <a:off x="5099227" y="2569027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双线性插值法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645592" y="2502301"/>
            <a:ext cx="452678" cy="523220"/>
            <a:chOff x="3530409" y="2627150"/>
            <a:chExt cx="452678" cy="523220"/>
          </a:xfrm>
        </p:grpSpPr>
        <p:sp>
          <p:nvSpPr>
            <p:cNvPr id="22" name="文本框 23"/>
            <p:cNvSpPr txBox="1"/>
            <p:nvPr/>
          </p:nvSpPr>
          <p:spPr>
            <a:xfrm>
              <a:off x="3530409" y="26271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30"/>
          <p:cNvSpPr txBox="1"/>
          <p:nvPr/>
        </p:nvSpPr>
        <p:spPr>
          <a:xfrm>
            <a:off x="5099227" y="314277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图像的线性变换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645592" y="3076044"/>
            <a:ext cx="452678" cy="523220"/>
            <a:chOff x="3530409" y="3200893"/>
            <a:chExt cx="452678" cy="523220"/>
          </a:xfrm>
        </p:grpSpPr>
        <p:sp>
          <p:nvSpPr>
            <p:cNvPr id="28" name="文本框 29"/>
            <p:cNvSpPr txBox="1"/>
            <p:nvPr/>
          </p:nvSpPr>
          <p:spPr>
            <a:xfrm>
              <a:off x="3530409" y="320089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33"/>
          <p:cNvCxnSpPr/>
          <p:nvPr/>
        </p:nvCxnSpPr>
        <p:spPr>
          <a:xfrm>
            <a:off x="4393643" y="199576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1259840" y="2219325"/>
            <a:ext cx="187325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Chapter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1-2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3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75" name="矩形 74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等腰三角形 75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78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80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82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84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87" name="矩形 86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（板书）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485389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双线性插值法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795972" y="987326"/>
            <a:ext cx="3552056" cy="14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6600" b="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37977" y="2791955"/>
            <a:ext cx="3662069" cy="71562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120736" y="3659241"/>
            <a:ext cx="29025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dirty="0" err="1">
                <a:latin typeface="Javanese Text" panose="02000000000000000000" charset="0"/>
                <a:cs typeface="Javanese Text" panose="02000000000000000000" charset="0"/>
              </a:rPr>
              <a:t>an.hongjun@foxmail.com</a:t>
            </a:r>
            <a:endParaRPr lang="zh-CN" altLang="en-US" sz="16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70913" y="2761782"/>
            <a:ext cx="864096" cy="7496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分享人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安泓郡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67944" y="2827479"/>
            <a:ext cx="22191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ACoTAI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Lab, Dalian Maritime University</a:t>
            </a:r>
            <a:endParaRPr lang="en-US" altLang="zh-CN" sz="1200" dirty="0">
              <a:latin typeface="Rockwell Condensed" panose="02060603050405020104" charset="0"/>
              <a:cs typeface="Rockwell Condensed" panose="020606030504050201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ICDC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department, </a:t>
            </a: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Dianhang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Association</a:t>
            </a:r>
            <a:endParaRPr lang="zh-CN" altLang="en-US" sz="1200" dirty="0">
              <a:latin typeface="Rockwell Condensed" panose="02060603050405020104" charset="0"/>
              <a:cs typeface="Rockwell Condensed" panose="020606030504050201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96293"/>
            <a:ext cx="3228536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309420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996293"/>
            <a:ext cx="305972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3773158" y="2399999"/>
            <a:ext cx="13754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位图的概念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3773158" y="2727415"/>
            <a:ext cx="15659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颜色空间变换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5795471" y="2398719"/>
            <a:ext cx="17564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位图的颜色空间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773158" y="1878865"/>
            <a:ext cx="3809582" cy="375920"/>
            <a:chOff x="3773160" y="1247148"/>
            <a:chExt cx="3809582" cy="375920"/>
          </a:xfrm>
        </p:grpSpPr>
        <p:sp>
          <p:nvSpPr>
            <p:cNvPr id="31" name="TextBox 4"/>
            <p:cNvSpPr txBox="1"/>
            <p:nvPr/>
          </p:nvSpPr>
          <p:spPr>
            <a:xfrm>
              <a:off x="3773160" y="1247148"/>
              <a:ext cx="1527175" cy="37592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Digital Image</a:t>
              </a:r>
              <a:endPara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88182" y="1247296"/>
              <a:ext cx="2194560" cy="34544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图像及其数字化表征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825914" y="3306883"/>
            <a:ext cx="5319000" cy="200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26" grpId="0"/>
      <p:bldP spid="27" grpId="0"/>
      <p:bldP spid="28" grpId="0"/>
      <p:bldP spid="3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4775835" cy="3169920"/>
            <a:chOff x="2954339" y="1279908"/>
            <a:chExt cx="4563567" cy="2984032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4563567" cy="2569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2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位图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，又称标量图、点阵图像、栅格图像，是对现实图像的一种数学建模形式。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位图由</a:t>
              </a:r>
              <a:r>
                <a:rPr lang="zh-CN" altLang="en-US" sz="12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矩阵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表示。矩阵的大小叫做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2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分辨率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。矩阵中的元素称为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2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像素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，是位图的基本单位，每个像素只能表示一种颜色。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611631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位图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40" y="1995805"/>
            <a:ext cx="2259330" cy="1431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r="51745"/>
          <a:stretch>
            <a:fillRect/>
          </a:stretch>
        </p:blipFill>
        <p:spPr>
          <a:xfrm>
            <a:off x="5993765" y="1464945"/>
            <a:ext cx="254635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50722"/>
          <a:stretch>
            <a:fillRect/>
          </a:stretch>
        </p:blipFill>
        <p:spPr>
          <a:xfrm>
            <a:off x="5939790" y="3147695"/>
            <a:ext cx="2600325" cy="1219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5015" y="4398010"/>
            <a:ext cx="4432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dirty="0">
                <a:latin typeface="Sitka Subheading" panose="02000505000000020004" pitchFamily="2" charset="0"/>
              </a:rPr>
              <a:t>Reference:</a:t>
            </a:r>
            <a:endParaRPr lang="en-US" altLang="zh-CN" sz="800" dirty="0">
              <a:latin typeface="Sitka Subheading" panose="02000505000000020004" pitchFamily="2" charset="0"/>
            </a:endParaRPr>
          </a:p>
          <a:p>
            <a:r>
              <a:rPr lang="en-US" altLang="zh-CN" sz="800" dirty="0">
                <a:latin typeface="Sitka Subheading" panose="02000505000000020004" pitchFamily="2" charset="0"/>
              </a:rPr>
              <a:t>[1] https://www.coreldrawchina.com/xinshourumen/weitu-shiliangtu.html</a:t>
            </a:r>
            <a:endParaRPr lang="en-US" altLang="zh-CN" sz="800" dirty="0">
              <a:latin typeface="Sitka Subheading" panose="02000505000000020004" pitchFamily="2" charset="0"/>
            </a:endParaRPr>
          </a:p>
          <a:p>
            <a:endParaRPr lang="en-US" altLang="zh-CN" sz="800" dirty="0">
              <a:latin typeface="Sitka Subheading" panose="02000505000000020004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9862" y="1203514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00" dirty="0">
                <a:latin typeface="华文宋体" panose="02010600040101010101" pitchFamily="2" charset="-122"/>
                <a:ea typeface="华文宋体" panose="02010600040101010101" pitchFamily="2" charset="-122"/>
              </a:rPr>
              <a:t>[1]</a:t>
            </a:r>
            <a:endParaRPr lang="zh-CN" altLang="en-US" sz="11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7769225" cy="1250949"/>
            <a:chOff x="2954339" y="1279908"/>
            <a:chExt cx="7423912" cy="1177592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由全部像素构成的集合，称为颜色空间。也可以理解为像素的定义域。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常见的颜色空间有：二值空间、灰度空间、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空间、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HSV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空间等。本节课主要介绍常用的灰度颜色空间和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04851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b="49398"/>
          <a:stretch>
            <a:fillRect/>
          </a:stretch>
        </p:blipFill>
        <p:spPr>
          <a:xfrm>
            <a:off x="1475105" y="2211705"/>
            <a:ext cx="6096000" cy="208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7769225" cy="771524"/>
            <a:chOff x="2954339" y="1279908"/>
            <a:chExt cx="7423912" cy="726281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每个像素使用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0-255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之间的整数（即一个字节能表示的无符号整数）表示颜色的亮度，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最暗、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255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最亮。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485389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灰度颜色空间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 descr="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" y="2067560"/>
            <a:ext cx="2353310" cy="2353310"/>
          </a:xfrm>
          <a:prstGeom prst="rect">
            <a:avLst/>
          </a:prstGeom>
        </p:spPr>
      </p:pic>
      <p:pic>
        <p:nvPicPr>
          <p:cNvPr id="4" name="图片 3" descr="ca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2067560"/>
            <a:ext cx="2915920" cy="1898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8820" t="32467" r="6710" b="22007"/>
          <a:stretch>
            <a:fillRect/>
          </a:stretch>
        </p:blipFill>
        <p:spPr>
          <a:xfrm>
            <a:off x="4759325" y="4083685"/>
            <a:ext cx="2973705" cy="478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2785" y="915670"/>
            <a:ext cx="28314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：认识灰度颜色空间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EXP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55" y="1563370"/>
            <a:ext cx="3510915" cy="26104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85" y="1655445"/>
            <a:ext cx="3564255" cy="242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7769225" cy="1250949"/>
            <a:chOff x="2954339" y="1279908"/>
            <a:chExt cx="7423912" cy="1177592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基于三原色原理，分别控制红色、绿色、蓝色三个通道的亮度，可以混合出各种颜色。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每个像素用一个三元组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(R, G, B)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表示，每个分量使用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0-255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之间的整数表示表示该通道的亮度。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48721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23363" r="23563"/>
          <a:stretch>
            <a:fillRect/>
          </a:stretch>
        </p:blipFill>
        <p:spPr>
          <a:xfrm>
            <a:off x="611764" y="2427656"/>
            <a:ext cx="1979721" cy="1713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982" y="2284724"/>
            <a:ext cx="2005775" cy="19980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025" y="2543175"/>
            <a:ext cx="2785745" cy="173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2785" y="915670"/>
            <a:ext cx="283337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：认识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颜色空间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923415"/>
            <a:ext cx="5097780" cy="2270760"/>
          </a:xfrm>
          <a:prstGeom prst="rect">
            <a:avLst/>
          </a:prstGeom>
        </p:spPr>
      </p:pic>
      <p:pic>
        <p:nvPicPr>
          <p:cNvPr id="3" name="图片 2" descr="EXP-02"/>
          <p:cNvPicPr>
            <a:picLocks noChangeAspect="1"/>
          </p:cNvPicPr>
          <p:nvPr/>
        </p:nvPicPr>
        <p:blipFill>
          <a:blip r:embed="rId5"/>
          <a:srcRect l="12186" r="14183"/>
          <a:stretch>
            <a:fillRect/>
          </a:stretch>
        </p:blipFill>
        <p:spPr>
          <a:xfrm>
            <a:off x="5795645" y="1491615"/>
            <a:ext cx="2970530" cy="3001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可修改">
      <a:dk1>
        <a:srgbClr val="000000"/>
      </a:dk1>
      <a:lt1>
        <a:srgbClr val="FFFFFF"/>
      </a:lt1>
      <a:dk2>
        <a:srgbClr val="36303B"/>
      </a:dk2>
      <a:lt2>
        <a:srgbClr val="E2DFCC"/>
      </a:lt2>
      <a:accent1>
        <a:srgbClr val="006599"/>
      </a:accent1>
      <a:accent2>
        <a:srgbClr val="948A54"/>
      </a:accent2>
      <a:accent3>
        <a:srgbClr val="1C7B64"/>
      </a:accent3>
      <a:accent4>
        <a:srgbClr val="7F7F7F"/>
      </a:accent4>
      <a:accent5>
        <a:srgbClr val="596166"/>
      </a:accent5>
      <a:accent6>
        <a:srgbClr val="BFBFBF"/>
      </a:accent6>
      <a:hlink>
        <a:srgbClr val="36303B"/>
      </a:hlink>
      <a:folHlink>
        <a:srgbClr val="948A54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7050</Words>
  <Application>WPS 演示</Application>
  <PresentationFormat>全屏显示(16:9)</PresentationFormat>
  <Paragraphs>654</Paragraphs>
  <Slides>21</Slides>
  <Notes>42</Notes>
  <HiddenSlides>0</HiddenSlides>
  <MMClips>2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21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华文新魏</vt:lpstr>
      <vt:lpstr>Javanese Text</vt:lpstr>
      <vt:lpstr>Rockwell Condensed</vt:lpstr>
      <vt:lpstr>方正正黑简体</vt:lpstr>
      <vt:lpstr>黑体</vt:lpstr>
      <vt:lpstr>方正兰亭黑简体</vt:lpstr>
      <vt:lpstr>华文细黑</vt:lpstr>
      <vt:lpstr>Bahnschrift Light Condensed</vt:lpstr>
      <vt:lpstr>Impact</vt:lpstr>
      <vt:lpstr>Segoe UI Light</vt:lpstr>
      <vt:lpstr>Sitka Subheading</vt:lpstr>
      <vt:lpstr>华文宋体</vt:lpstr>
      <vt:lpstr>Lao UI</vt:lpstr>
      <vt:lpstr>Segoe Print</vt:lpstr>
      <vt:lpstr>Arial Unicode MS</vt:lpstr>
      <vt:lpstr>Calibri</vt:lpstr>
      <vt:lpstr>Times New Roman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Coder.AN</dc:creator>
  <cp:keywords>tukuppt</cp:keywords>
  <cp:lastModifiedBy>Coder.AN</cp:lastModifiedBy>
  <cp:revision>20</cp:revision>
  <dcterms:created xsi:type="dcterms:W3CDTF">2014-09-01T14:19:00Z</dcterms:created>
  <dcterms:modified xsi:type="dcterms:W3CDTF">2022-02-24T13:21:58Z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2052-11.8.6.8810</vt:lpwstr>
  </property>
</Properties>
</file>